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sldIdLst>
    <p:sldId id="256" r:id="rId2"/>
    <p:sldId id="309" r:id="rId3"/>
    <p:sldId id="308" r:id="rId4"/>
    <p:sldId id="335" r:id="rId5"/>
    <p:sldId id="310" r:id="rId6"/>
    <p:sldId id="336" r:id="rId7"/>
    <p:sldId id="311" r:id="rId8"/>
    <p:sldId id="326" r:id="rId9"/>
    <p:sldId id="313" r:id="rId10"/>
    <p:sldId id="312" r:id="rId11"/>
    <p:sldId id="314" r:id="rId12"/>
    <p:sldId id="327" r:id="rId13"/>
    <p:sldId id="323" r:id="rId14"/>
    <p:sldId id="328" r:id="rId15"/>
    <p:sldId id="337" r:id="rId16"/>
    <p:sldId id="331" r:id="rId17"/>
    <p:sldId id="332" r:id="rId18"/>
    <p:sldId id="315" r:id="rId19"/>
    <p:sldId id="316" r:id="rId20"/>
    <p:sldId id="318" r:id="rId21"/>
    <p:sldId id="317" r:id="rId22"/>
    <p:sldId id="321" r:id="rId23"/>
    <p:sldId id="319" r:id="rId24"/>
    <p:sldId id="292" r:id="rId25"/>
    <p:sldId id="324" r:id="rId26"/>
    <p:sldId id="329" r:id="rId27"/>
    <p:sldId id="325" r:id="rId28"/>
    <p:sldId id="334" r:id="rId29"/>
    <p:sldId id="33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2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3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3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260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black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black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5510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87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75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24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35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34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9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53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05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6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6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1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0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8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4.png"/><Relationship Id="rId2" Type="http://schemas.openxmlformats.org/officeDocument/2006/relationships/image" Target="../../clipboard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2535" y="1999677"/>
            <a:ext cx="5876990" cy="2129512"/>
          </a:xfrm>
        </p:spPr>
        <p:txBody>
          <a:bodyPr anchor="ctr">
            <a:normAutofit/>
          </a:bodyPr>
          <a:lstStyle/>
          <a:p>
            <a:pPr algn="ctr"/>
            <a:r>
              <a:rPr lang="pt-BR" sz="3600" b="1" dirty="0"/>
              <a:t>Sistema de controle de atitude para satélite</a:t>
            </a:r>
            <a:br>
              <a:rPr lang="pt-BR" sz="3600" b="1" dirty="0"/>
            </a:br>
            <a:r>
              <a:rPr lang="pt-BR" sz="3600" b="1" dirty="0"/>
              <a:t>CubeSat</a:t>
            </a:r>
            <a:endParaRPr lang="pt-BR" sz="4000" cap="non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56847" y="4787152"/>
            <a:ext cx="4601802" cy="1595113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pt-BR" cap="none" dirty="0" smtClean="0"/>
              <a:t>Orientador: Prof. Dr. Rodrigo Alvite Romano</a:t>
            </a:r>
          </a:p>
          <a:p>
            <a:pPr algn="r"/>
            <a:r>
              <a:rPr lang="pt-BR" cap="none" dirty="0" smtClean="0"/>
              <a:t>Augusto Bonangelo Costa </a:t>
            </a:r>
            <a:r>
              <a:rPr lang="pt-BR" dirty="0" smtClean="0"/>
              <a:t>– 09.02052-7</a:t>
            </a:r>
          </a:p>
          <a:p>
            <a:pPr algn="r"/>
            <a:r>
              <a:rPr lang="pt-BR" cap="none" dirty="0" smtClean="0"/>
              <a:t>Felipe Ramos De Faria </a:t>
            </a:r>
            <a:r>
              <a:rPr lang="pt-BR" dirty="0" smtClean="0"/>
              <a:t>– 10.00691-5</a:t>
            </a:r>
          </a:p>
          <a:p>
            <a:pPr algn="r"/>
            <a:r>
              <a:rPr lang="pt-BR" cap="none" dirty="0" smtClean="0"/>
              <a:t>William </a:t>
            </a:r>
            <a:r>
              <a:rPr lang="pt-BR" cap="none" dirty="0" err="1" smtClean="0"/>
              <a:t>Mazi</a:t>
            </a:r>
            <a:r>
              <a:rPr lang="pt-BR" cap="none" dirty="0" smtClean="0"/>
              <a:t> </a:t>
            </a:r>
            <a:r>
              <a:rPr lang="pt-BR" dirty="0" smtClean="0"/>
              <a:t>– 10.00308-8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" y="477693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50" b="1" dirty="0">
                <a:latin typeface="NimbusSanL-Bold"/>
              </a:rPr>
              <a:t>Instituto Mauá de Tecnologia</a:t>
            </a:r>
          </a:p>
          <a:p>
            <a:pPr algn="ctr"/>
            <a:r>
              <a:rPr lang="pt-BR" sz="1350" b="1" dirty="0">
                <a:latin typeface="NimbusSanL-Bold"/>
              </a:rPr>
              <a:t>Escola de Engenharia Mauá</a:t>
            </a:r>
            <a:endParaRPr lang="pt-BR" sz="1350" dirty="0"/>
          </a:p>
        </p:txBody>
      </p:sp>
    </p:spTree>
    <p:extLst>
      <p:ext uri="{BB962C8B-B14F-4D97-AF65-F5344CB8AC3E}">
        <p14:creationId xmlns:p14="http://schemas.microsoft.com/office/powerpoint/2010/main" val="42739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Placa de acionamento do motor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56059" y="2249486"/>
            <a:ext cx="2759978" cy="3541714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Microcontrolador</a:t>
            </a:r>
          </a:p>
          <a:p>
            <a:r>
              <a:rPr lang="pt-BR" dirty="0" smtClean="0"/>
              <a:t>Drive de acionamento do motor</a:t>
            </a:r>
          </a:p>
          <a:p>
            <a:r>
              <a:rPr lang="pt-BR" dirty="0" smtClean="0"/>
              <a:t>Regulador de tensão</a:t>
            </a:r>
          </a:p>
          <a:p>
            <a:r>
              <a:rPr lang="pt-BR" dirty="0" smtClean="0"/>
              <a:t>Divisor de tensão</a:t>
            </a:r>
          </a:p>
          <a:p>
            <a:r>
              <a:rPr lang="pt-BR" dirty="0" smtClean="0"/>
              <a:t>Medidor de corrente</a:t>
            </a:r>
          </a:p>
          <a:p>
            <a:r>
              <a:rPr lang="pt-BR" dirty="0" smtClean="0"/>
              <a:t>Barramento de comunicação e alimentação</a:t>
            </a:r>
          </a:p>
          <a:p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7269" r="28175"/>
          <a:stretch>
            <a:fillRect/>
          </a:stretch>
        </p:blipFill>
        <p:spPr>
          <a:xfrm>
            <a:off x="3771079" y="1789610"/>
            <a:ext cx="4961497" cy="4853237"/>
          </a:xfrm>
        </p:spPr>
      </p:pic>
    </p:spTree>
    <p:extLst>
      <p:ext uri="{BB962C8B-B14F-4D97-AF65-F5344CB8AC3E}">
        <p14:creationId xmlns:p14="http://schemas.microsoft.com/office/powerpoint/2010/main" val="1446841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pt-BR" dirty="0" smtClean="0"/>
              <a:t>Placa de acionamento do motor</a:t>
            </a:r>
            <a:endParaRPr lang="pt-BR" sz="3100" dirty="0">
              <a:solidFill>
                <a:srgbClr val="0070C0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04243" y="1770879"/>
            <a:ext cx="5735515" cy="4885415"/>
          </a:xfrm>
        </p:spPr>
      </p:pic>
    </p:spTree>
    <p:extLst>
      <p:ext uri="{BB962C8B-B14F-4D97-AF65-F5344CB8AC3E}">
        <p14:creationId xmlns:p14="http://schemas.microsoft.com/office/powerpoint/2010/main" val="395978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pt-BR" dirty="0" smtClean="0"/>
              <a:t>Placa de acionamento do motor</a:t>
            </a:r>
            <a:endParaRPr lang="pt-BR" sz="3100" dirty="0">
              <a:solidFill>
                <a:srgbClr val="0070C0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56" y="1761102"/>
            <a:ext cx="5093688" cy="5028415"/>
          </a:xfrm>
        </p:spPr>
      </p:pic>
    </p:spTree>
    <p:extLst>
      <p:ext uri="{BB962C8B-B14F-4D97-AF65-F5344CB8AC3E}">
        <p14:creationId xmlns:p14="http://schemas.microsoft.com/office/powerpoint/2010/main" val="395978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14887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800" dirty="0" smtClean="0"/>
              <a:t>Costumeiramente, CubeSats utilizam motores de corrente contínua sem escovas (</a:t>
            </a:r>
            <a:r>
              <a:rPr lang="pt-BR" sz="1800" i="1" dirty="0" err="1" smtClean="0"/>
              <a:t>brushless</a:t>
            </a:r>
            <a:r>
              <a:rPr lang="pt-BR" sz="1800" i="1" dirty="0" smtClean="0"/>
              <a:t> </a:t>
            </a:r>
            <a:r>
              <a:rPr lang="pt-BR" sz="1800" i="1" dirty="0" err="1" smtClean="0"/>
              <a:t>direct</a:t>
            </a:r>
            <a:r>
              <a:rPr lang="pt-BR" sz="1800" i="1" dirty="0" smtClean="0"/>
              <a:t> </a:t>
            </a:r>
            <a:r>
              <a:rPr lang="pt-BR" sz="1800" i="1" dirty="0" err="1" smtClean="0"/>
              <a:t>current</a:t>
            </a:r>
            <a:r>
              <a:rPr lang="pt-BR" sz="1800" i="1" dirty="0" smtClean="0"/>
              <a:t> motor </a:t>
            </a:r>
            <a:r>
              <a:rPr lang="pt-BR" sz="1800" dirty="0" smtClean="0"/>
              <a:t>– BLDC).</a:t>
            </a:r>
          </a:p>
        </p:txBody>
      </p:sp>
      <p:sp>
        <p:nvSpPr>
          <p:cNvPr id="9" name="Título 5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Conjunto Motor / roda de reação</a:t>
            </a:r>
            <a:endParaRPr lang="pt-BR" dirty="0"/>
          </a:p>
        </p:txBody>
      </p:sp>
      <p:pic>
        <p:nvPicPr>
          <p:cNvPr id="10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14162" y="3890680"/>
            <a:ext cx="2375681" cy="2521481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53" y="3886780"/>
            <a:ext cx="1881949" cy="2487125"/>
          </a:xfrm>
          <a:prstGeom prst="rect">
            <a:avLst/>
          </a:prstGeom>
        </p:spPr>
      </p:pic>
      <p:sp>
        <p:nvSpPr>
          <p:cNvPr id="11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4809493" y="2012261"/>
            <a:ext cx="3635260" cy="17260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800" dirty="0"/>
              <a:t>Quanto maior a massa e </a:t>
            </a:r>
            <a:r>
              <a:rPr lang="pt-BR" sz="1800" dirty="0" smtClean="0"/>
              <a:t>o diâmetro da </a:t>
            </a:r>
            <a:r>
              <a:rPr lang="pt-BR" sz="1800" dirty="0" smtClean="0"/>
              <a:t>roda de reação, </a:t>
            </a:r>
            <a:r>
              <a:rPr lang="pt-BR" sz="1800" dirty="0"/>
              <a:t>maior a inércia I (kgm²).</a:t>
            </a:r>
          </a:p>
        </p:txBody>
      </p:sp>
    </p:spTree>
    <p:extLst>
      <p:ext uri="{BB962C8B-B14F-4D97-AF65-F5344CB8AC3E}">
        <p14:creationId xmlns:p14="http://schemas.microsoft.com/office/powerpoint/2010/main" val="1763108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MODELO DO MOTOR / RODA DE REAÇÃO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/>
                  <a:t>Onde: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pt-BR" dirty="0"/>
                  <a:t> = velocidade do conjunto (saída);</a:t>
                </a:r>
              </a:p>
              <a:p>
                <a:r>
                  <a:rPr lang="pt-BR" dirty="0"/>
                  <a:t>V= tensão aplicada ao motor (entrada);</a:t>
                </a:r>
              </a:p>
              <a:p>
                <a:r>
                  <a:rPr lang="pt-BR" dirty="0"/>
                  <a:t>B = atrito viscoso;</a:t>
                </a:r>
              </a:p>
              <a:p>
                <a:r>
                  <a:rPr lang="pt-BR" dirty="0"/>
                  <a:t>R = resistência interna do motor;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pt-BR" dirty="0"/>
                  <a:t> = constante de conversão de torque / corrente;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pt-BR" i="1" dirty="0">
                            <a:latin typeface="Cambria Math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pt-BR" dirty="0"/>
                  <a:t> = inércia </a:t>
                </a:r>
                <a:r>
                  <a:rPr lang="pt-BR" dirty="0" smtClean="0"/>
                  <a:t>total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664" t="-516" b="-5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5894" y="3227294"/>
            <a:ext cx="3709343" cy="12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CONTROLADOR DO MOTOR / RODA DE REAÇÃO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453934" y="4286250"/>
                <a:ext cx="3985573" cy="2158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1600" dirty="0" smtClean="0"/>
                  <a:t>Onde: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</m:oMath>
                </a14:m>
                <a:r>
                  <a:rPr lang="pt-BR" sz="1600" dirty="0"/>
                  <a:t> = </a:t>
                </a:r>
                <a:r>
                  <a:rPr lang="pt-BR" sz="1600" dirty="0" smtClean="0"/>
                  <a:t>saída;</a:t>
                </a:r>
                <a:endParaRPr lang="pt-B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𝑟𝑘</m:t>
                        </m:r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sz="1600" dirty="0"/>
                  <a:t> = </a:t>
                </a:r>
                <a:r>
                  <a:rPr lang="pt-BR" sz="1600" dirty="0" smtClean="0"/>
                  <a:t>saída anterior;</a:t>
                </a:r>
                <a:endParaRPr lang="pt-B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</m:oMath>
                </a14:m>
                <a:r>
                  <a:rPr lang="pt-BR" sz="1600" dirty="0"/>
                  <a:t> = </a:t>
                </a:r>
                <a:r>
                  <a:rPr lang="pt-BR" sz="1600" dirty="0" smtClean="0"/>
                  <a:t>erro atual;</a:t>
                </a:r>
                <a:endParaRPr lang="pt-B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𝑟𝑘</m:t>
                        </m:r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sz="1600" dirty="0"/>
                  <a:t> = erro </a:t>
                </a:r>
                <a:r>
                  <a:rPr lang="pt-BR" sz="1600" dirty="0" smtClean="0"/>
                  <a:t>anterior.</a:t>
                </a:r>
                <a:endParaRPr lang="pt-BR" sz="16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453934" y="4286250"/>
                <a:ext cx="3985573" cy="2158303"/>
              </a:xfrm>
              <a:blipFill rotWithShape="1">
                <a:blip r:embed="rId2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1662" y="3513376"/>
                <a:ext cx="7593897" cy="7565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𝑟𝑘</m:t>
                          </m:r>
                        </m:sub>
                      </m:sSub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𝑟𝑘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+ 0,02311</m:t>
                      </m:r>
                      <m:sSub>
                        <m:sSubPr>
                          <m:ctrlPr>
                            <a:rPr lang="pt-BR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𝑟𝑘</m:t>
                          </m:r>
                        </m:sub>
                      </m:sSub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 −0,02256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𝑟𝑘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pt-BR" b="0" dirty="0" smtClean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1662" y="3513376"/>
                <a:ext cx="7593897" cy="756547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 descr="C:\Users\Willia\Dropbox\SemArmasDrogasMortes\ECA702 - Trabalho de Conclusão de Curso\Documentos\Monografia\Controle\figs\Motor_Subsyste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179" y="2290118"/>
            <a:ext cx="4653643" cy="10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82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6058" y="103908"/>
            <a:ext cx="7429499" cy="850179"/>
          </a:xfrm>
        </p:spPr>
        <p:txBody>
          <a:bodyPr/>
          <a:lstStyle/>
          <a:p>
            <a:pPr algn="ctr"/>
            <a:r>
              <a:rPr lang="pt-BR" dirty="0" smtClean="0"/>
              <a:t>MODELO DO cubesat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5" y="1579376"/>
            <a:ext cx="7763183" cy="3818646"/>
          </a:xfrm>
        </p:spPr>
      </p:pic>
      <p:pic>
        <p:nvPicPr>
          <p:cNvPr id="10" name="Espaço Reservado para Conteúd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18203" y="5867448"/>
            <a:ext cx="4105206" cy="7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2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pPr algn="ctr"/>
            <a:r>
              <a:rPr lang="pt-BR" dirty="0" smtClean="0"/>
              <a:t>CONTROLADOR DO cubesat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392382" y="3961133"/>
                <a:ext cx="6286499" cy="257029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BR" sz="1600" dirty="0" smtClean="0"/>
                  <a:t>Onde: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</m:oMath>
                </a14:m>
                <a:r>
                  <a:rPr lang="pt-BR" sz="1600" dirty="0"/>
                  <a:t> = </a:t>
                </a:r>
                <a:r>
                  <a:rPr lang="pt-BR" sz="1600" dirty="0" smtClean="0"/>
                  <a:t>saída;</a:t>
                </a:r>
                <a:endParaRPr lang="pt-B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𝑟𝑘</m:t>
                        </m:r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sz="1600" dirty="0"/>
                  <a:t> = </a:t>
                </a:r>
                <a:r>
                  <a:rPr lang="pt-BR" sz="1600" dirty="0" smtClean="0"/>
                  <a:t>saída;</a:t>
                </a:r>
                <a:endParaRPr lang="pt-B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</m:oMath>
                </a14:m>
                <a:r>
                  <a:rPr lang="pt-BR" sz="1600" dirty="0"/>
                  <a:t> = </a:t>
                </a:r>
                <a:r>
                  <a:rPr lang="pt-BR" sz="1600" dirty="0" smtClean="0"/>
                  <a:t>erro atual;</a:t>
                </a:r>
                <a:endParaRPr lang="pt-B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𝑟𝑘</m:t>
                        </m:r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sz="1600" dirty="0"/>
                  <a:t> = erro </a:t>
                </a:r>
                <a:r>
                  <a:rPr lang="pt-BR" sz="1600" dirty="0" smtClean="0"/>
                  <a:t>de um instante anterior;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𝑟𝑘</m:t>
                        </m:r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pt-BR" sz="1600" dirty="0"/>
                  <a:t> = erro </a:t>
                </a:r>
                <a:r>
                  <a:rPr lang="pt-BR" sz="1600" dirty="0" smtClean="0"/>
                  <a:t>de dois instantes anteriores.</a:t>
                </a:r>
                <a:endParaRPr lang="pt-BR" sz="16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92382" y="3961133"/>
                <a:ext cx="6286499" cy="2570291"/>
              </a:xfrm>
              <a:blipFill rotWithShape="1">
                <a:blip r:embed="rId2"/>
                <a:stretch>
                  <a:fillRect l="-7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 txBox="1">
                <a:spLocks/>
              </p:cNvSpPr>
              <p:nvPr/>
            </p:nvSpPr>
            <p:spPr>
              <a:xfrm>
                <a:off x="579102" y="3231884"/>
                <a:ext cx="7983414" cy="711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−239,1</m:t>
                      </m:r>
                      <m:sSub>
                        <m:sSubPr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30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+389,7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 −158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6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2" y="3231884"/>
                <a:ext cx="7983414" cy="7114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Users\Willia\Dropbox\SemArmasDrogasMortes\ECA702 - Trabalho de Conclusão de Curso\Documentos\Monografia\Controle\figs\Diagrama_Ger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49" y="1959424"/>
            <a:ext cx="5693303" cy="119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6058" y="234054"/>
            <a:ext cx="7429499" cy="701128"/>
          </a:xfrm>
        </p:spPr>
        <p:txBody>
          <a:bodyPr anchor="t">
            <a:normAutofit/>
          </a:bodyPr>
          <a:lstStyle/>
          <a:p>
            <a:pPr algn="ctr"/>
            <a:r>
              <a:rPr lang="pt-BR" sz="2800" dirty="0" smtClean="0"/>
              <a:t>Desenvolvimento do Firmware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86" y="1094537"/>
            <a:ext cx="8292776" cy="3169227"/>
          </a:xfrm>
          <a:prstGeom prst="rect">
            <a:avLst/>
          </a:prstGeom>
        </p:spPr>
      </p:pic>
      <p:sp>
        <p:nvSpPr>
          <p:cNvPr id="5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83372" y="4547812"/>
            <a:ext cx="7102185" cy="2050415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Frequência de operação;</a:t>
            </a:r>
          </a:p>
          <a:p>
            <a:r>
              <a:rPr lang="pt-BR" i="1" dirty="0" err="1" smtClean="0"/>
              <a:t>Timers</a:t>
            </a:r>
            <a:r>
              <a:rPr lang="pt-BR" dirty="0" smtClean="0"/>
              <a:t>;</a:t>
            </a:r>
          </a:p>
          <a:p>
            <a:r>
              <a:rPr lang="pt-BR" dirty="0" smtClean="0"/>
              <a:t>Rede I2C entre </a:t>
            </a:r>
            <a:r>
              <a:rPr lang="pt-BR" dirty="0" err="1" smtClean="0"/>
              <a:t>dsPICs</a:t>
            </a:r>
            <a:r>
              <a:rPr lang="pt-BR" dirty="0" smtClean="0"/>
              <a:t> – 256 endereços de memória;</a:t>
            </a:r>
          </a:p>
          <a:p>
            <a:r>
              <a:rPr lang="pt-BR" dirty="0"/>
              <a:t>Interrupções e </a:t>
            </a:r>
            <a:r>
              <a:rPr lang="pt-BR" dirty="0" smtClean="0"/>
              <a:t>Prioridades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51824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Rede I²C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19716" y="1357803"/>
            <a:ext cx="7265843" cy="195689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B</a:t>
            </a:r>
            <a:r>
              <a:rPr lang="pt-BR" dirty="0" smtClean="0"/>
              <a:t>arramento </a:t>
            </a:r>
            <a:r>
              <a:rPr lang="pt-BR" dirty="0"/>
              <a:t>mais utilizado para nano satélites, devido ao seu baixo consumo </a:t>
            </a:r>
            <a:r>
              <a:rPr lang="pt-BR" dirty="0" smtClean="0"/>
              <a:t>de energia;</a:t>
            </a:r>
          </a:p>
          <a:p>
            <a:r>
              <a:rPr lang="pt-BR" dirty="0" smtClean="0"/>
              <a:t>Está disponível </a:t>
            </a:r>
            <a:r>
              <a:rPr lang="pt-BR" dirty="0"/>
              <a:t>na maioria dos </a:t>
            </a:r>
            <a:r>
              <a:rPr lang="pt-BR" dirty="0" smtClean="0"/>
              <a:t>µcontroladores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Endereçamento de 7 bits. O bit 8 define Leitura/Escrita.</a:t>
            </a:r>
            <a:endParaRPr lang="pt-BR" dirty="0"/>
          </a:p>
        </p:txBody>
      </p:sp>
      <p:pic>
        <p:nvPicPr>
          <p:cNvPr id="1026" name="Picture 2" descr="http://4.bp.blogspot.com/-KC6gaQyEO1c/VWyXPnyRaNI/AAAAAAAAHqU/Bt_oCHsV9-s/s1600/USI%2BConexa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3513135"/>
            <a:ext cx="58578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03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err="1"/>
              <a:t>CubeSats</a:t>
            </a:r>
            <a:r>
              <a:rPr lang="pt-BR" dirty="0"/>
              <a:t> (Cube-</a:t>
            </a:r>
            <a:r>
              <a:rPr lang="pt-BR" dirty="0" err="1"/>
              <a:t>Satellite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6060" y="1416676"/>
            <a:ext cx="7429499" cy="4374525"/>
          </a:xfrm>
        </p:spPr>
        <p:txBody>
          <a:bodyPr>
            <a:normAutofit/>
          </a:bodyPr>
          <a:lstStyle/>
          <a:p>
            <a:r>
              <a:rPr lang="pt-BR" dirty="0" smtClean="0"/>
              <a:t>Inicio: 1999</a:t>
            </a:r>
          </a:p>
          <a:p>
            <a:r>
              <a:rPr lang="pt-BR" dirty="0" smtClean="0"/>
              <a:t>Stanford </a:t>
            </a:r>
            <a:r>
              <a:rPr lang="pt-BR" dirty="0" err="1" smtClean="0"/>
              <a:t>University</a:t>
            </a:r>
            <a:r>
              <a:rPr lang="pt-BR" dirty="0" smtClean="0"/>
              <a:t> e </a:t>
            </a:r>
            <a:r>
              <a:rPr lang="pt-BR" dirty="0" err="1" smtClean="0"/>
              <a:t>California</a:t>
            </a:r>
            <a:r>
              <a:rPr lang="pt-BR" dirty="0" smtClean="0"/>
              <a:t> </a:t>
            </a:r>
            <a:r>
              <a:rPr lang="pt-BR" dirty="0" err="1" smtClean="0"/>
              <a:t>Polytechnic</a:t>
            </a:r>
            <a:r>
              <a:rPr lang="pt-BR" dirty="0" smtClean="0"/>
              <a:t> </a:t>
            </a:r>
            <a:r>
              <a:rPr lang="pt-BR" dirty="0" err="1" smtClean="0"/>
              <a:t>State</a:t>
            </a:r>
            <a:r>
              <a:rPr lang="pt-BR" dirty="0" smtClean="0"/>
              <a:t> </a:t>
            </a:r>
            <a:r>
              <a:rPr lang="pt-BR" dirty="0" err="1" smtClean="0"/>
              <a:t>University</a:t>
            </a:r>
            <a:r>
              <a:rPr lang="pt-BR" dirty="0" smtClean="0"/>
              <a:t> (Cal </a:t>
            </a:r>
            <a:r>
              <a:rPr lang="pt-BR" dirty="0" err="1" smtClean="0"/>
              <a:t>Poly</a:t>
            </a:r>
            <a:r>
              <a:rPr lang="pt-BR" dirty="0" smtClean="0"/>
              <a:t>)</a:t>
            </a:r>
          </a:p>
          <a:p>
            <a:r>
              <a:rPr lang="pt-BR" dirty="0" smtClean="0"/>
              <a:t>Forma: Cubo</a:t>
            </a:r>
          </a:p>
          <a:p>
            <a:r>
              <a:rPr lang="pt-BR" dirty="0" smtClean="0"/>
              <a:t>Arestas: 100 mm</a:t>
            </a:r>
          </a:p>
          <a:p>
            <a:r>
              <a:rPr lang="pt-BR" dirty="0" smtClean="0"/>
              <a:t>Massa: até 1330 g</a:t>
            </a:r>
          </a:p>
          <a:p>
            <a:r>
              <a:rPr lang="pt-BR" dirty="0" smtClean="0"/>
              <a:t>U – Unit</a:t>
            </a:r>
          </a:p>
          <a:p>
            <a:r>
              <a:rPr lang="pt-BR" dirty="0" smtClean="0"/>
              <a:t>Tipos comuns: 1U, 2U, 3U, 6U, 8U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92" y="2726040"/>
            <a:ext cx="3504245" cy="2334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4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100" y="0"/>
            <a:ext cx="7429499" cy="1478570"/>
          </a:xfrm>
        </p:spPr>
        <p:txBody>
          <a:bodyPr/>
          <a:lstStyle/>
          <a:p>
            <a:pPr algn="ctr"/>
            <a:r>
              <a:rPr lang="pt-PT" dirty="0"/>
              <a:t>comutação do motor</a:t>
            </a:r>
            <a:endParaRPr lang="pt-BR" dirty="0"/>
          </a:p>
        </p:txBody>
      </p:sp>
      <p:pic>
        <p:nvPicPr>
          <p:cNvPr id="4" name="Brushless DC motor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Indicador 1" time="4450.0006"/>
                    <p14:bmk name="Indicador 2" time="7939.9895"/>
                    <p14:bmk name="Indicador 3" time="11209.9901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5453" y="1111827"/>
            <a:ext cx="6844146" cy="513310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00100" y="6581001"/>
            <a:ext cx="51746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https://www.youtube.com/watch?v=oFI7VW6WGR4</a:t>
            </a:r>
          </a:p>
        </p:txBody>
      </p:sp>
    </p:spTree>
    <p:extLst>
      <p:ext uri="{BB962C8B-B14F-4D97-AF65-F5344CB8AC3E}">
        <p14:creationId xmlns:p14="http://schemas.microsoft.com/office/powerpoint/2010/main" val="822006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251" y="0"/>
            <a:ext cx="7429499" cy="1127155"/>
          </a:xfrm>
        </p:spPr>
        <p:txBody>
          <a:bodyPr anchor="t"/>
          <a:lstStyle/>
          <a:p>
            <a:pPr algn="ctr"/>
            <a:r>
              <a:rPr lang="pt-BR" dirty="0" smtClean="0"/>
              <a:t>Acionamento do Motor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157394" y="867495"/>
            <a:ext cx="6479923" cy="3541714"/>
          </a:xfrm>
        </p:spPr>
        <p:txBody>
          <a:bodyPr/>
          <a:lstStyle/>
          <a:p>
            <a:r>
              <a:rPr lang="pt-BR" dirty="0" smtClean="0"/>
              <a:t>Utilizado recurso HSPWM no modo redundante;</a:t>
            </a:r>
          </a:p>
          <a:p>
            <a:r>
              <a:rPr lang="pt-BR" dirty="0" smtClean="0"/>
              <a:t>Saber onde o motor está? – Input Capture ? Sensores Hall;</a:t>
            </a:r>
          </a:p>
          <a:p>
            <a:r>
              <a:rPr lang="pt-BR" dirty="0" smtClean="0"/>
              <a:t>Lógica de acionamento – Tabela/Vetor;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859639"/>
              </p:ext>
            </p:extLst>
          </p:nvPr>
        </p:nvGraphicFramePr>
        <p:xfrm>
          <a:off x="1458767" y="3865754"/>
          <a:ext cx="6226466" cy="282189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50383"/>
                <a:gridCol w="612126"/>
                <a:gridCol w="612126"/>
                <a:gridCol w="612126"/>
                <a:gridCol w="612126"/>
                <a:gridCol w="612126"/>
                <a:gridCol w="612126"/>
                <a:gridCol w="956446"/>
                <a:gridCol w="946881"/>
              </a:tblGrid>
              <a:tr h="2464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Estado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Fase 1</a:t>
                      </a:r>
                      <a:endParaRPr lang="pt-BR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Fase 2</a:t>
                      </a:r>
                      <a:endParaRPr lang="pt-BR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Fase 3</a:t>
                      </a:r>
                      <a:endParaRPr lang="pt-BR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HallA</a:t>
                      </a:r>
                      <a:endParaRPr lang="pt-BR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HallB</a:t>
                      </a:r>
                      <a:endParaRPr lang="pt-BR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HallC</a:t>
                      </a:r>
                      <a:endParaRPr lang="pt-BR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# Hall</a:t>
                      </a:r>
                      <a:endParaRPr lang="pt-BR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Próx. Estado</a:t>
                      </a:r>
                      <a:endParaRPr lang="pt-BR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728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Float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High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Low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728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High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Float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Low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728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High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Low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Float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728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Float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Low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High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728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Low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Float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High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728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Low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High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Float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67" y="3044537"/>
            <a:ext cx="6123224" cy="52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15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0035" y="182862"/>
            <a:ext cx="6943931" cy="149007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Diagrama do Programa</a:t>
            </a:r>
            <a:br>
              <a:rPr lang="pt-BR" dirty="0"/>
            </a:br>
            <a:r>
              <a:rPr lang="pt-BR" dirty="0"/>
              <a:t>Placa de </a:t>
            </a:r>
            <a:r>
              <a:rPr lang="pt-BR" dirty="0" smtClean="0"/>
              <a:t>ACIONAMENTO DO MOTOR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" y="1452997"/>
            <a:ext cx="8752378" cy="52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9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7073" y="0"/>
            <a:ext cx="6109855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Diagrama do Programa</a:t>
            </a:r>
            <a:br>
              <a:rPr lang="pt-BR" dirty="0" smtClean="0"/>
            </a:br>
            <a:r>
              <a:rPr lang="pt-BR" dirty="0" smtClean="0"/>
              <a:t>Placa de Controle de posição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0" y="1262521"/>
            <a:ext cx="8567820" cy="52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03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856058" y="1378041"/>
            <a:ext cx="4006228" cy="2439216"/>
          </a:xfrm>
        </p:spPr>
        <p:txBody>
          <a:bodyPr anchor="ctr">
            <a:normAutofit/>
          </a:bodyPr>
          <a:lstStyle/>
          <a:p>
            <a:r>
              <a:rPr lang="pt-BR" dirty="0" smtClean="0"/>
              <a:t>Controle do CubeSat em um grau de liberdade</a:t>
            </a:r>
          </a:p>
          <a:p>
            <a:r>
              <a:rPr lang="pt-BR" dirty="0" smtClean="0"/>
              <a:t>Base de baixa inércia e pouco atrito para validação do sistema</a:t>
            </a:r>
          </a:p>
        </p:txBody>
      </p:sp>
      <p:pic>
        <p:nvPicPr>
          <p:cNvPr id="1028" name="Picture 4" descr="C:\Users\Augusto\Dropbox\SemArmasDrogasMortes\ECA702 - Trabalho de Conclusão de Curso\Documentos\Monografia\Controle\figs\Test_Base_Pr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40575" y="4442012"/>
            <a:ext cx="2266693" cy="2249714"/>
          </a:xfrm>
          <a:prstGeom prst="rect">
            <a:avLst/>
          </a:prstGeom>
          <a:noFill/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36" y="4829565"/>
            <a:ext cx="3071450" cy="17276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746" y="1378041"/>
            <a:ext cx="2804353" cy="279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1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RESULTADOS</a:t>
            </a:r>
            <a:br>
              <a:rPr lang="pt-BR" dirty="0" smtClean="0"/>
            </a:br>
            <a:r>
              <a:rPr lang="pt-BR" dirty="0" smtClean="0"/>
              <a:t>MOTOR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0" y="1646613"/>
            <a:ext cx="4680000" cy="255122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9" y="4398928"/>
            <a:ext cx="4680000" cy="22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RESULTADOS</a:t>
            </a:r>
            <a:br>
              <a:rPr lang="pt-BR" dirty="0" smtClean="0"/>
            </a:br>
            <a:r>
              <a:rPr lang="pt-BR" dirty="0" smtClean="0"/>
              <a:t>Posicionamento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3" y="2176172"/>
            <a:ext cx="7429896" cy="4092403"/>
          </a:xfrm>
        </p:spPr>
      </p:pic>
    </p:spTree>
    <p:extLst>
      <p:ext uri="{BB962C8B-B14F-4D97-AF65-F5344CB8AC3E}">
        <p14:creationId xmlns:p14="http://schemas.microsoft.com/office/powerpoint/2010/main" val="258722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856057" y="1378041"/>
            <a:ext cx="7429501" cy="2439216"/>
          </a:xfrm>
        </p:spPr>
        <p:txBody>
          <a:bodyPr anchor="t">
            <a:normAutofit/>
          </a:bodyPr>
          <a:lstStyle/>
          <a:p>
            <a:r>
              <a:rPr lang="pt-BR" dirty="0" smtClean="0"/>
              <a:t>Oscilação acentuada devido à influência eletromagnética do motor na IMU</a:t>
            </a: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b="8569"/>
          <a:stretch/>
        </p:blipFill>
        <p:spPr>
          <a:xfrm>
            <a:off x="1256156" y="2528047"/>
            <a:ext cx="6631689" cy="38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2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075" y="0"/>
            <a:ext cx="1419549" cy="1478570"/>
          </a:xfrm>
        </p:spPr>
        <p:txBody>
          <a:bodyPr/>
          <a:lstStyle/>
          <a:p>
            <a:r>
              <a:rPr lang="pt-BR" dirty="0" smtClean="0"/>
              <a:t>Vídeo</a:t>
            </a:r>
            <a:endParaRPr lang="pt-BR" dirty="0"/>
          </a:p>
        </p:txBody>
      </p:sp>
      <p:pic>
        <p:nvPicPr>
          <p:cNvPr id="5" name="Vídeo CubeSat Contro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249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251" y="2689715"/>
            <a:ext cx="7429499" cy="1478570"/>
          </a:xfrm>
        </p:spPr>
        <p:txBody>
          <a:bodyPr/>
          <a:lstStyle/>
          <a:p>
            <a:pPr algn="ctr"/>
            <a:r>
              <a:rPr lang="pt-BR" dirty="0" smtClean="0"/>
              <a:t>OBRIGADO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5813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6059" y="1672170"/>
            <a:ext cx="3299081" cy="34297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 smtClean="0"/>
              <a:t>Desenvolvimento de:</a:t>
            </a:r>
          </a:p>
          <a:p>
            <a:r>
              <a:rPr lang="pt-BR" i="1" dirty="0"/>
              <a:t>Hardware</a:t>
            </a:r>
            <a:r>
              <a:rPr lang="pt-BR" dirty="0"/>
              <a:t> </a:t>
            </a:r>
            <a:r>
              <a:rPr lang="pt-BR" dirty="0" smtClean="0"/>
              <a:t>eletrônico</a:t>
            </a:r>
            <a:endParaRPr lang="pt-BR" i="1" dirty="0" smtClean="0"/>
          </a:p>
          <a:p>
            <a:r>
              <a:rPr lang="pt-BR" i="1" dirty="0" smtClean="0"/>
              <a:t>Partes </a:t>
            </a:r>
            <a:r>
              <a:rPr lang="pt-BR" dirty="0" smtClean="0"/>
              <a:t>mecânicas</a:t>
            </a:r>
          </a:p>
          <a:p>
            <a:r>
              <a:rPr lang="pt-BR" i="1" dirty="0" smtClean="0"/>
              <a:t>Firmware</a:t>
            </a:r>
            <a:endParaRPr lang="pt-BR" dirty="0" smtClean="0"/>
          </a:p>
          <a:p>
            <a:r>
              <a:rPr lang="pt-BR" dirty="0" smtClean="0"/>
              <a:t>Controle de atitude</a:t>
            </a:r>
          </a:p>
          <a:p>
            <a:r>
              <a:rPr lang="pt-BR" dirty="0" smtClean="0"/>
              <a:t>Validação do sistema</a:t>
            </a:r>
          </a:p>
          <a:p>
            <a:endParaRPr lang="pt-BR" dirty="0" smtClean="0"/>
          </a:p>
        </p:txBody>
      </p:sp>
      <p:pic>
        <p:nvPicPr>
          <p:cNvPr id="2050" name="Picture 2" descr="C:\Users\Augusto\Dropbox\SemArmasDrogasMortes\ECA702 - Trabalho de Conclusão de Curso\Documentos\Imagens\20151104_164150.jpg"/>
          <p:cNvPicPr>
            <a:picLocks noChangeAspect="1" noChangeArrowheads="1"/>
          </p:cNvPicPr>
          <p:nvPr/>
        </p:nvPicPr>
        <p:blipFill>
          <a:blip r:embed="rId2"/>
          <a:srcRect l="23616" t="3925" r="28682" b="2684"/>
          <a:stretch>
            <a:fillRect/>
          </a:stretch>
        </p:blipFill>
        <p:spPr bwMode="auto">
          <a:xfrm>
            <a:off x="4311400" y="1672170"/>
            <a:ext cx="3643086" cy="40120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88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determinação de Atitude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que o controle de atitude seja eficiente é necessário ter uma determinação </a:t>
            </a:r>
            <a:r>
              <a:rPr lang="pt-BR" dirty="0" smtClean="0"/>
              <a:t>de atitude confiável.</a:t>
            </a:r>
          </a:p>
          <a:p>
            <a:r>
              <a:rPr lang="pt-BR" dirty="0"/>
              <a:t>IMU (</a:t>
            </a:r>
            <a:r>
              <a:rPr lang="pt-BR" i="1" dirty="0" err="1"/>
              <a:t>Inertial</a:t>
            </a:r>
            <a:r>
              <a:rPr lang="pt-BR" i="1" dirty="0"/>
              <a:t> </a:t>
            </a:r>
            <a:r>
              <a:rPr lang="pt-BR" i="1" dirty="0" err="1"/>
              <a:t>Measurement</a:t>
            </a:r>
            <a:r>
              <a:rPr lang="pt-BR" i="1" dirty="0"/>
              <a:t> Unit)</a:t>
            </a:r>
            <a:endParaRPr lang="pt-BR" dirty="0"/>
          </a:p>
        </p:txBody>
      </p:sp>
      <p:pic>
        <p:nvPicPr>
          <p:cNvPr id="4" name="Espaço Reservado para Conteúdo 4" descr="IM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99" y="4178707"/>
            <a:ext cx="4352419" cy="2222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6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251" y="618518"/>
            <a:ext cx="7429499" cy="1478570"/>
          </a:xfrm>
        </p:spPr>
        <p:txBody>
          <a:bodyPr anchor="t"/>
          <a:lstStyle/>
          <a:p>
            <a:pPr algn="ctr"/>
            <a:r>
              <a:rPr lang="pt-BR" dirty="0" smtClean="0"/>
              <a:t>Controle de atitude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56057" y="2249486"/>
            <a:ext cx="7633315" cy="3541714"/>
          </a:xfrm>
        </p:spPr>
        <p:txBody>
          <a:bodyPr/>
          <a:lstStyle/>
          <a:p>
            <a:r>
              <a:rPr lang="pt-BR" dirty="0"/>
              <a:t>O controle de atitude é feito através de atuadores que variam e muito de </a:t>
            </a:r>
            <a:r>
              <a:rPr lang="pt-BR" dirty="0" smtClean="0"/>
              <a:t>aplicação em </a:t>
            </a:r>
            <a:r>
              <a:rPr lang="pt-BR" dirty="0"/>
              <a:t>aplicação</a:t>
            </a:r>
            <a:r>
              <a:rPr lang="pt-BR" dirty="0" smtClean="0"/>
              <a:t>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73" y="3716005"/>
            <a:ext cx="4946073" cy="273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64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Diagrama de Blocos do Hardware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42" y="1628748"/>
            <a:ext cx="5055961" cy="52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Placa de controle de posição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200787" cy="3541714"/>
          </a:xfrm>
        </p:spPr>
        <p:txBody>
          <a:bodyPr>
            <a:normAutofit/>
          </a:bodyPr>
          <a:lstStyle/>
          <a:p>
            <a:r>
              <a:rPr lang="pt-BR" dirty="0" smtClean="0"/>
              <a:t>Microcontrolador</a:t>
            </a:r>
          </a:p>
          <a:p>
            <a:r>
              <a:rPr lang="pt-BR" dirty="0" smtClean="0"/>
              <a:t>Regulador de tensão</a:t>
            </a:r>
          </a:p>
          <a:p>
            <a:r>
              <a:rPr lang="pt-BR" dirty="0" smtClean="0"/>
              <a:t>Barramento de comunicação</a:t>
            </a:r>
          </a:p>
          <a:p>
            <a:r>
              <a:rPr lang="pt-BR" dirty="0" smtClean="0"/>
              <a:t>Barramento de alimentação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8228" r="27789"/>
          <a:stretch>
            <a:fillRect/>
          </a:stretch>
        </p:blipFill>
        <p:spPr>
          <a:xfrm>
            <a:off x="3751952" y="1694329"/>
            <a:ext cx="4921786" cy="4872609"/>
          </a:xfrm>
        </p:spPr>
      </p:pic>
    </p:spTree>
    <p:extLst>
      <p:ext uri="{BB962C8B-B14F-4D97-AF65-F5344CB8AC3E}">
        <p14:creationId xmlns:p14="http://schemas.microsoft.com/office/powerpoint/2010/main" val="3462278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Placa de controle de posição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475" y="1617871"/>
            <a:ext cx="5311051" cy="4671961"/>
          </a:xfrm>
        </p:spPr>
      </p:pic>
    </p:spTree>
    <p:extLst>
      <p:ext uri="{BB962C8B-B14F-4D97-AF65-F5344CB8AC3E}">
        <p14:creationId xmlns:p14="http://schemas.microsoft.com/office/powerpoint/2010/main" val="4128305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Placa de controle de posição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83" y="1613647"/>
            <a:ext cx="5311051" cy="5244353"/>
          </a:xfrm>
        </p:spPr>
      </p:pic>
    </p:spTree>
    <p:extLst>
      <p:ext uri="{BB962C8B-B14F-4D97-AF65-F5344CB8AC3E}">
        <p14:creationId xmlns:p14="http://schemas.microsoft.com/office/powerpoint/2010/main" val="4128305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2365</TotalTime>
  <Words>483</Words>
  <Application>Microsoft Office PowerPoint</Application>
  <PresentationFormat>Apresentação na tela (4:3)</PresentationFormat>
  <Paragraphs>160</Paragraphs>
  <Slides>29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NimbusSanL-Bold</vt:lpstr>
      <vt:lpstr>Trebuchet MS</vt:lpstr>
      <vt:lpstr>Tw Cen MT</vt:lpstr>
      <vt:lpstr>Circuito</vt:lpstr>
      <vt:lpstr>Sistema de controle de atitude para satélite CubeSat</vt:lpstr>
      <vt:lpstr>CubeSats (Cube-Satellite)</vt:lpstr>
      <vt:lpstr>OBJETIVOS</vt:lpstr>
      <vt:lpstr>determinação de Atitude</vt:lpstr>
      <vt:lpstr>Controle de atitude</vt:lpstr>
      <vt:lpstr>Diagrama de Blocos do Hardware</vt:lpstr>
      <vt:lpstr>Placa de controle de posição</vt:lpstr>
      <vt:lpstr>Placa de controle de posição</vt:lpstr>
      <vt:lpstr>Placa de controle de posição</vt:lpstr>
      <vt:lpstr>Placa de acionamento do motor</vt:lpstr>
      <vt:lpstr>Placa de acionamento do motor</vt:lpstr>
      <vt:lpstr>Placa de acionamento do motor</vt:lpstr>
      <vt:lpstr>Conjunto Motor / roda de reação</vt:lpstr>
      <vt:lpstr>MODELO DO MOTOR / RODA DE REAÇÃO</vt:lpstr>
      <vt:lpstr>CONTROLADOR DO MOTOR / RODA DE REAÇÃO</vt:lpstr>
      <vt:lpstr>MODELO DO cubesat</vt:lpstr>
      <vt:lpstr>CONTROLADOR DO cubesat</vt:lpstr>
      <vt:lpstr>Desenvolvimento do Firmware</vt:lpstr>
      <vt:lpstr>Rede I²C</vt:lpstr>
      <vt:lpstr>comutação do motor</vt:lpstr>
      <vt:lpstr>Acionamento do Motor</vt:lpstr>
      <vt:lpstr>Diagrama do Programa Placa de ACIONAMENTO DO MOTOR</vt:lpstr>
      <vt:lpstr>Diagrama do Programa Placa de Controle de posição</vt:lpstr>
      <vt:lpstr>RESULTADOS</vt:lpstr>
      <vt:lpstr>RESULTADOS MOTOR</vt:lpstr>
      <vt:lpstr>RESULTADOS Posicionamento</vt:lpstr>
      <vt:lpstr>RESULTADOS</vt:lpstr>
      <vt:lpstr>Vídeo</vt:lpstr>
      <vt:lpstr>OBRIGADO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 Desenvolvimento de um Sistema de Controle para Aplicação em Satélites do tipo Cubesat</dc:title>
  <dc:creator>Felipe</dc:creator>
  <cp:lastModifiedBy>Felipe R. de Faria</cp:lastModifiedBy>
  <cp:revision>175</cp:revision>
  <dcterms:created xsi:type="dcterms:W3CDTF">2015-03-21T19:12:11Z</dcterms:created>
  <dcterms:modified xsi:type="dcterms:W3CDTF">2015-11-30T17:40:18Z</dcterms:modified>
</cp:coreProperties>
</file>